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y="5143500" cx="9144000"/>
  <p:notesSz cx="6858000" cy="9144000"/>
  <p:embeddedFontLst>
    <p:embeddedFont>
      <p:font typeface="Proxima Nova"/>
      <p:regular r:id="rId30"/>
      <p:bold r:id="rId31"/>
      <p:italic r:id="rId32"/>
      <p:boldItalic r:id="rId33"/>
    </p:embeddedFont>
    <p:embeddedFont>
      <p:font typeface="Garamond"/>
      <p:regular r:id="rId34"/>
      <p:bold r:id="rId35"/>
      <p:italic r:id="rId36"/>
      <p:boldItalic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ProximaNova-bold.fntdata"/><Relationship Id="rId30" Type="http://schemas.openxmlformats.org/officeDocument/2006/relationships/font" Target="fonts/ProximaNova-regular.fntdata"/><Relationship Id="rId11" Type="http://schemas.openxmlformats.org/officeDocument/2006/relationships/slide" Target="slides/slide6.xml"/><Relationship Id="rId33" Type="http://schemas.openxmlformats.org/officeDocument/2006/relationships/font" Target="fonts/ProximaNova-boldItalic.fntdata"/><Relationship Id="rId10" Type="http://schemas.openxmlformats.org/officeDocument/2006/relationships/slide" Target="slides/slide5.xml"/><Relationship Id="rId32" Type="http://schemas.openxmlformats.org/officeDocument/2006/relationships/font" Target="fonts/ProximaNova-italic.fntdata"/><Relationship Id="rId13" Type="http://schemas.openxmlformats.org/officeDocument/2006/relationships/slide" Target="slides/slide8.xml"/><Relationship Id="rId35" Type="http://schemas.openxmlformats.org/officeDocument/2006/relationships/font" Target="fonts/Garamond-bold.fntdata"/><Relationship Id="rId12" Type="http://schemas.openxmlformats.org/officeDocument/2006/relationships/slide" Target="slides/slide7.xml"/><Relationship Id="rId34" Type="http://schemas.openxmlformats.org/officeDocument/2006/relationships/font" Target="fonts/Garamond-regular.fntdata"/><Relationship Id="rId15" Type="http://schemas.openxmlformats.org/officeDocument/2006/relationships/slide" Target="slides/slide10.xml"/><Relationship Id="rId37" Type="http://schemas.openxmlformats.org/officeDocument/2006/relationships/font" Target="fonts/Garamond-boldItalic.fntdata"/><Relationship Id="rId14" Type="http://schemas.openxmlformats.org/officeDocument/2006/relationships/slide" Target="slides/slide9.xml"/><Relationship Id="rId36" Type="http://schemas.openxmlformats.org/officeDocument/2006/relationships/font" Target="fonts/Garamond-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2.png>
</file>

<file path=ppt/media/image3.png>
</file>

<file path=ppt/media/image4.pn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286f1ed39fb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286f1ed39fb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286f1ed39fb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286f1ed39fb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286f1ed39fb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286f1ed39fb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286f1ed39fb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286f1ed39fb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286f1ed39fb_0_1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286f1ed39fb_0_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286f1ed39fb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286f1ed39fb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286f1ed39fb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286f1ed39fb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286f1ed39fb_0_1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286f1ed39fb_0_1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287bcbb66e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287bcbb66e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287bcbb66e3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287bcbb66e3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286f1ed39fb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286f1ed39fb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287bcbb66e3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287bcbb66e3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287bcbb66e3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287bcbb66e3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286f1ed39fb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286f1ed39fb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286f1ed39fb_0_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286f1ed39fb_0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286f1ed39fb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286f1ed39fb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286f1ed39fb_0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286f1ed39fb_0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286f1ed39fb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286f1ed39fb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286f1ed39fb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286f1ed39fb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286f1ed39fb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286f1ed39fb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286f1ed39fb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286f1ed39fb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286f1ed39fb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286f1ed39fb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286f1ed39fb_0_1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286f1ed39fb_0_1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1" name="Google Shape;11;p2"/>
          <p:cNvSpPr txBox="1"/>
          <p:nvPr>
            <p:ph type="ctrTitle"/>
          </p:nvPr>
        </p:nvSpPr>
        <p:spPr>
          <a:xfrm>
            <a:off x="510450" y="1257300"/>
            <a:ext cx="8123100" cy="15885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2" name="Google Shape;12;p2"/>
          <p:cNvSpPr txBox="1"/>
          <p:nvPr>
            <p:ph idx="1" type="subTitle"/>
          </p:nvPr>
        </p:nvSpPr>
        <p:spPr>
          <a:xfrm>
            <a:off x="510450" y="3182313"/>
            <a:ext cx="8123100" cy="630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2400"/>
              <a:buNone/>
              <a:defRPr sz="2400">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11"/>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071300"/>
            <a:ext cx="8520600" cy="901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cxnSp>
        <p:nvCxnSpPr>
          <p:cNvPr id="15" name="Google Shape;15;p3"/>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6" name="Google Shape;16;p3"/>
          <p:cNvSpPr txBox="1"/>
          <p:nvPr>
            <p:ph type="title"/>
          </p:nvPr>
        </p:nvSpPr>
        <p:spPr>
          <a:xfrm>
            <a:off x="510450" y="2057400"/>
            <a:ext cx="8123100" cy="778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7" name="Google Shape;17;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 name="Google Shape;21;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2" name="Google Shape;22;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 name="Google Shape;25;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 name="Google Shape;26;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0" name="Google Shape;30;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Google Shape;33;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5" name="Shape 35"/>
        <p:cNvGrpSpPr/>
        <p:nvPr/>
      </p:nvGrpSpPr>
      <p:grpSpPr>
        <a:xfrm>
          <a:off x="0" y="0"/>
          <a:ext cx="0" cy="0"/>
          <a:chOff x="0" y="0"/>
          <a:chExt cx="0" cy="0"/>
        </a:xfrm>
      </p:grpSpPr>
      <p:sp>
        <p:nvSpPr>
          <p:cNvPr id="36" name="Google Shape;36;p8"/>
          <p:cNvSpPr txBox="1"/>
          <p:nvPr>
            <p:ph type="title"/>
          </p:nvPr>
        </p:nvSpPr>
        <p:spPr>
          <a:xfrm>
            <a:off x="490250" y="526350"/>
            <a:ext cx="57975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7" name="Google Shape;37;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9"/>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41" name="Google Shape;41;p9"/>
          <p:cNvSpPr txBox="1"/>
          <p:nvPr>
            <p:ph type="title"/>
          </p:nvPr>
        </p:nvSpPr>
        <p:spPr>
          <a:xfrm>
            <a:off x="265500" y="1205825"/>
            <a:ext cx="4045200" cy="15096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 name="Google Shape;42;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4" name="Google Shape;44;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311700" y="42368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100"/>
              <a:buNone/>
              <a:defRPr sz="2100"/>
            </a:lvl1pPr>
          </a:lstStyle>
          <a:p/>
        </p:txBody>
      </p:sp>
      <p:sp>
        <p:nvSpPr>
          <p:cNvPr id="47" name="Google Shape;47;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pearmin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8.xml"/><Relationship Id="rId3" Type="http://schemas.openxmlformats.org/officeDocument/2006/relationships/image" Target="../media/image5.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9.xml"/><Relationship Id="rId3"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0.xml"/><Relationship Id="rId3" Type="http://schemas.openxmlformats.org/officeDocument/2006/relationships/image" Target="../media/image1.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1.xml"/><Relationship Id="rId3" Type="http://schemas.openxmlformats.org/officeDocument/2006/relationships/image" Target="../media/image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s://www.sciencedirect.com/science/article/pii/S1053810020305067?casa_token=2XzkoPnoeVIAAAAA:6kn1_k83OM-7deib-kbG2mAZ2j-_JBUCAdvmqPZdY73ib_yYX9U25koT3Rdxr_hVK_1_Llg#b0025" TargetMode="External"/><Relationship Id="rId4" Type="http://schemas.openxmlformats.org/officeDocument/2006/relationships/hyperlink" Target="https://www.sciencedirect.com/science/article/pii/S1053810020305067?casa_token=2XzkoPnoeVIAAAAA:6kn1_k83OM-7deib-kbG2mAZ2j-_JBUCAdvmqPZdY73ib_yYX9U25koT3Rdxr_hVK_1_Llg#b0085"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510450" y="1257300"/>
            <a:ext cx="8123100" cy="15885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Knowledge Structures</a:t>
            </a:r>
            <a:endParaRPr/>
          </a:p>
        </p:txBody>
      </p:sp>
      <p:sp>
        <p:nvSpPr>
          <p:cNvPr id="60" name="Google Shape;60;p13"/>
          <p:cNvSpPr txBox="1"/>
          <p:nvPr>
            <p:ph idx="1" type="subTitle"/>
          </p:nvPr>
        </p:nvSpPr>
        <p:spPr>
          <a:xfrm>
            <a:off x="510450" y="3182313"/>
            <a:ext cx="8123100" cy="630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HUDK 4029: Human Cognition and Learning</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2"/>
          <p:cNvSpPr txBox="1"/>
          <p:nvPr>
            <p:ph type="title"/>
          </p:nvPr>
        </p:nvSpPr>
        <p:spPr>
          <a:xfrm>
            <a:off x="510450" y="2057400"/>
            <a:ext cx="8123100" cy="7788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Scripts and Schemas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3"/>
          <p:cNvSpPr txBox="1"/>
          <p:nvPr>
            <p:ph type="title"/>
          </p:nvPr>
        </p:nvSpPr>
        <p:spPr>
          <a:xfrm>
            <a:off x="490250" y="526350"/>
            <a:ext cx="5797500" cy="4090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What is the difference between a script and a schema?</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Schemas</a:t>
            </a:r>
            <a:endParaRPr/>
          </a:p>
        </p:txBody>
      </p:sp>
      <p:sp>
        <p:nvSpPr>
          <p:cNvPr id="125" name="Google Shape;125;p2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“Abstractions that can be used to make inferences about instances of the concepts which they represent”</a:t>
            </a:r>
            <a:endParaRPr/>
          </a:p>
          <a:p>
            <a:pPr indent="0" lvl="0" marL="0" rtl="0" algn="l">
              <a:spcBef>
                <a:spcPts val="1200"/>
              </a:spcBef>
              <a:spcAft>
                <a:spcPts val="0"/>
              </a:spcAft>
              <a:buNone/>
            </a:pPr>
            <a:r>
              <a:rPr lang="en"/>
              <a:t>In this way, they can </a:t>
            </a:r>
            <a:r>
              <a:rPr lang="en"/>
              <a:t>represent</a:t>
            </a:r>
            <a:r>
              <a:rPr lang="en"/>
              <a:t> categorical </a:t>
            </a:r>
            <a:r>
              <a:rPr lang="en"/>
              <a:t>knowledge</a:t>
            </a:r>
            <a:r>
              <a:rPr lang="en"/>
              <a:t> (like semantic networks) but use a “slot structure”  </a:t>
            </a:r>
            <a:endParaRPr/>
          </a:p>
          <a:p>
            <a:pPr indent="0" lvl="0" marL="0" rtl="0" algn="l">
              <a:spcBef>
                <a:spcPts val="1200"/>
              </a:spcBef>
              <a:spcAft>
                <a:spcPts val="1200"/>
              </a:spcAft>
              <a:buNone/>
            </a:pPr>
            <a:r>
              <a:rPr lang="en"/>
              <a:t>What does this mean? Examples?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Think back to that picture that we saw at the start of class</a:t>
            </a:r>
            <a:endParaRPr/>
          </a:p>
        </p:txBody>
      </p:sp>
      <p:sp>
        <p:nvSpPr>
          <p:cNvPr id="131" name="Google Shape;131;p2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What type of room was it?</a:t>
            </a:r>
            <a:endParaRPr/>
          </a:p>
          <a:p>
            <a:pPr indent="0" lvl="0" marL="0" rtl="0" algn="l">
              <a:spcBef>
                <a:spcPts val="1200"/>
              </a:spcBef>
              <a:spcAft>
                <a:spcPts val="1200"/>
              </a:spcAft>
              <a:buNone/>
            </a:pPr>
            <a:r>
              <a:rPr lang="en"/>
              <a:t>What items were in it? Write down as many as you can remember.</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37" name="Google Shape;137;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38" name="Google Shape;138;p26"/>
          <p:cNvPicPr preferRelativeResize="0"/>
          <p:nvPr/>
        </p:nvPicPr>
        <p:blipFill>
          <a:blip r:embed="rId3">
            <a:alphaModFix/>
          </a:blip>
          <a:stretch>
            <a:fillRect/>
          </a:stretch>
        </p:blipFill>
        <p:spPr>
          <a:xfrm>
            <a:off x="1639425" y="321513"/>
            <a:ext cx="5626977" cy="45004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7"/>
          <p:cNvSpPr txBox="1"/>
          <p:nvPr>
            <p:ph type="title"/>
          </p:nvPr>
        </p:nvSpPr>
        <p:spPr>
          <a:xfrm>
            <a:off x="265500" y="1205825"/>
            <a:ext cx="4045200" cy="1509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Types of schemas</a:t>
            </a:r>
            <a:endParaRPr/>
          </a:p>
        </p:txBody>
      </p:sp>
      <p:sp>
        <p:nvSpPr>
          <p:cNvPr id="144" name="Google Shape;144;p27"/>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fontScale="85000"/>
          </a:bodyPr>
          <a:lstStyle/>
          <a:p>
            <a:pPr indent="0" lvl="0" marL="0" rtl="0" algn="ctr">
              <a:spcBef>
                <a:spcPts val="0"/>
              </a:spcBef>
              <a:spcAft>
                <a:spcPts val="0"/>
              </a:spcAft>
              <a:buNone/>
            </a:pPr>
            <a:r>
              <a:rPr lang="en"/>
              <a:t>Aside from cognitive schemas, there are several other ways that we organize information, particularly as it relates to the social world.</a:t>
            </a:r>
            <a:endParaRPr/>
          </a:p>
        </p:txBody>
      </p:sp>
      <p:sp>
        <p:nvSpPr>
          <p:cNvPr id="145" name="Google Shape;145;p27"/>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Self-schemas</a:t>
            </a:r>
            <a:endParaRPr/>
          </a:p>
          <a:p>
            <a:pPr indent="0" lvl="0" marL="0" rtl="0" algn="l">
              <a:spcBef>
                <a:spcPts val="1200"/>
              </a:spcBef>
              <a:spcAft>
                <a:spcPts val="0"/>
              </a:spcAft>
              <a:buNone/>
            </a:pPr>
            <a:r>
              <a:rPr lang="en"/>
              <a:t>Maladaptive behavior schemas</a:t>
            </a:r>
            <a:endParaRPr/>
          </a:p>
          <a:p>
            <a:pPr indent="0" lvl="0" marL="0" rtl="0" algn="l">
              <a:spcBef>
                <a:spcPts val="1200"/>
              </a:spcBef>
              <a:spcAft>
                <a:spcPts val="0"/>
              </a:spcAft>
              <a:buNone/>
            </a:pPr>
            <a:r>
              <a:rPr lang="en"/>
              <a:t>Gender schemas</a:t>
            </a:r>
            <a:endParaRPr/>
          </a:p>
          <a:p>
            <a:pPr indent="0" lvl="0" marL="0" rtl="0" algn="l">
              <a:spcBef>
                <a:spcPts val="1200"/>
              </a:spcBef>
              <a:spcAft>
                <a:spcPts val="0"/>
              </a:spcAft>
              <a:buNone/>
            </a:pPr>
            <a:r>
              <a:rPr lang="en"/>
              <a:t>Cultural schemas</a:t>
            </a:r>
            <a:endParaRPr/>
          </a:p>
          <a:p>
            <a:pPr indent="0" lvl="0" marL="0" rtl="0" algn="l">
              <a:spcBef>
                <a:spcPts val="1200"/>
              </a:spcBef>
              <a:spcAft>
                <a:spcPts val="0"/>
              </a:spcAft>
              <a:buNone/>
            </a:pPr>
            <a:r>
              <a:rPr lang="en"/>
              <a:t>Relational Schemas</a:t>
            </a:r>
            <a:endParaRPr/>
          </a:p>
          <a:p>
            <a:pPr indent="0" lvl="0" marL="0" rtl="0" algn="l">
              <a:spcBef>
                <a:spcPts val="1200"/>
              </a:spcBef>
              <a:spcAft>
                <a:spcPts val="0"/>
              </a:spcAft>
              <a:buNone/>
            </a:pPr>
            <a:r>
              <a:rPr lang="en"/>
              <a:t>Person Schemas</a:t>
            </a:r>
            <a:endParaRPr/>
          </a:p>
          <a:p>
            <a:pPr indent="0" lvl="0" marL="0" rtl="0" algn="l">
              <a:spcBef>
                <a:spcPts val="1200"/>
              </a:spcBef>
              <a:spcAft>
                <a:spcPts val="120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Scripts</a:t>
            </a:r>
            <a:endParaRPr/>
          </a:p>
        </p:txBody>
      </p:sp>
      <p:sp>
        <p:nvSpPr>
          <p:cNvPr id="151" name="Google Shape;151;p2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These are a subgroup of schemas: event schemas</a:t>
            </a:r>
            <a:endParaRPr/>
          </a:p>
          <a:p>
            <a:pPr indent="0" lvl="0" marL="0" rtl="0" algn="l">
              <a:spcBef>
                <a:spcPts val="1200"/>
              </a:spcBef>
              <a:spcAft>
                <a:spcPts val="0"/>
              </a:spcAft>
              <a:buNone/>
            </a:pPr>
            <a:r>
              <a:rPr lang="en"/>
              <a:t>Proposed by Schank and Abelson (1977) and are considered to be the typical sequence of actions that are part of a certain event.</a:t>
            </a:r>
            <a:endParaRPr/>
          </a:p>
          <a:p>
            <a:pPr indent="0" lvl="0" marL="0" rtl="0" algn="l">
              <a:spcBef>
                <a:spcPts val="1200"/>
              </a:spcBef>
              <a:spcAft>
                <a:spcPts val="0"/>
              </a:spcAft>
              <a:buNone/>
            </a:pPr>
            <a:r>
              <a:rPr lang="en"/>
              <a:t>Scripts can essentially give an expected trajectory of and event, and this expectation can influence memory</a:t>
            </a:r>
            <a:endParaRPr/>
          </a:p>
          <a:p>
            <a:pPr indent="0" lvl="0" marL="0" rtl="0" algn="l">
              <a:spcBef>
                <a:spcPts val="1200"/>
              </a:spcBef>
              <a:spcAft>
                <a:spcPts val="1200"/>
              </a:spcAft>
              <a:buNone/>
            </a:pPr>
            <a:r>
              <a:rPr lang="en"/>
              <a:t>The Bower, Black and Turner (1979) article shows evidence of the memory impact through recall of stories that aligned with or deviated from typical event scripts.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9"/>
          <p:cNvSpPr txBox="1"/>
          <p:nvPr>
            <p:ph type="title"/>
          </p:nvPr>
        </p:nvSpPr>
        <p:spPr>
          <a:xfrm>
            <a:off x="265500" y="1205825"/>
            <a:ext cx="4045200" cy="1509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Schemas</a:t>
            </a:r>
            <a:endParaRPr/>
          </a:p>
        </p:txBody>
      </p:sp>
      <p:sp>
        <p:nvSpPr>
          <p:cNvPr id="157" name="Google Shape;157;p2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sp>
        <p:nvSpPr>
          <p:cNvPr id="158" name="Google Shape;158;p2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How do we acquire knowledge to consolidate into schemas?</a:t>
            </a:r>
            <a:endParaRPr/>
          </a:p>
          <a:p>
            <a:pPr indent="0" lvl="0" marL="0" rtl="0" algn="l">
              <a:spcBef>
                <a:spcPts val="1200"/>
              </a:spcBef>
              <a:spcAft>
                <a:spcPts val="0"/>
              </a:spcAft>
              <a:buNone/>
            </a:pPr>
            <a:r>
              <a:rPr lang="en"/>
              <a:t>What do you suppose is the influence of culture, if any?</a:t>
            </a:r>
            <a:endParaRPr/>
          </a:p>
          <a:p>
            <a:pPr indent="0" lvl="0" marL="0" rtl="0" algn="l">
              <a:spcBef>
                <a:spcPts val="1200"/>
              </a:spcBef>
              <a:spcAft>
                <a:spcPts val="1200"/>
              </a:spcAft>
              <a:buNone/>
            </a:pPr>
            <a:r>
              <a:rPr lang="en"/>
              <a:t>What do you think happens when a schema goes wrong?</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30"/>
          <p:cNvSpPr txBox="1"/>
          <p:nvPr>
            <p:ph type="title"/>
          </p:nvPr>
        </p:nvSpPr>
        <p:spPr>
          <a:xfrm>
            <a:off x="265500" y="1205825"/>
            <a:ext cx="4045200" cy="1509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164" name="Google Shape;164;p30"/>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sp>
        <p:nvSpPr>
          <p:cNvPr id="165" name="Google Shape;165;p30"/>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p>
            <a:pPr indent="0" lvl="0" marL="0" rtl="0" algn="l">
              <a:spcBef>
                <a:spcPts val="0"/>
              </a:spcBef>
              <a:spcAft>
                <a:spcPts val="1200"/>
              </a:spcAft>
              <a:buNone/>
            </a:pPr>
            <a:r>
              <a:t/>
            </a:r>
            <a:endParaRPr/>
          </a:p>
        </p:txBody>
      </p:sp>
      <p:pic>
        <p:nvPicPr>
          <p:cNvPr id="166" name="Google Shape;166;p30"/>
          <p:cNvPicPr preferRelativeResize="0"/>
          <p:nvPr/>
        </p:nvPicPr>
        <p:blipFill>
          <a:blip r:embed="rId3">
            <a:alphaModFix/>
          </a:blip>
          <a:stretch>
            <a:fillRect/>
          </a:stretch>
        </p:blipFill>
        <p:spPr>
          <a:xfrm>
            <a:off x="1083937" y="-42525"/>
            <a:ext cx="7779039" cy="5186026"/>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31"/>
          <p:cNvSpPr txBox="1"/>
          <p:nvPr>
            <p:ph type="title"/>
          </p:nvPr>
        </p:nvSpPr>
        <p:spPr>
          <a:xfrm>
            <a:off x="265500" y="1205825"/>
            <a:ext cx="4045200" cy="1509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172" name="Google Shape;172;p31"/>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sp>
        <p:nvSpPr>
          <p:cNvPr id="173" name="Google Shape;173;p31"/>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p>
            <a:pPr indent="0" lvl="0" marL="0" rtl="0" algn="l">
              <a:spcBef>
                <a:spcPts val="0"/>
              </a:spcBef>
              <a:spcAft>
                <a:spcPts val="1200"/>
              </a:spcAft>
              <a:buNone/>
            </a:pPr>
            <a:r>
              <a:t/>
            </a:r>
            <a:endParaRPr/>
          </a:p>
        </p:txBody>
      </p:sp>
      <p:pic>
        <p:nvPicPr>
          <p:cNvPr id="174" name="Google Shape;174;p31"/>
          <p:cNvPicPr preferRelativeResize="0"/>
          <p:nvPr/>
        </p:nvPicPr>
        <p:blipFill>
          <a:blip r:embed="rId3">
            <a:alphaModFix/>
          </a:blip>
          <a:stretch>
            <a:fillRect/>
          </a:stretch>
        </p:blipFill>
        <p:spPr>
          <a:xfrm>
            <a:off x="1852628" y="0"/>
            <a:ext cx="6177894" cy="5143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Announcements</a:t>
            </a:r>
            <a:endParaRPr/>
          </a:p>
        </p:txBody>
      </p:sp>
      <p:sp>
        <p:nvSpPr>
          <p:cNvPr id="66" name="Google Shape;66;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Study sent out</a:t>
            </a:r>
            <a:endParaRPr/>
          </a:p>
          <a:p>
            <a:pPr indent="0" lvl="0" marL="0" rtl="0" algn="l">
              <a:spcBef>
                <a:spcPts val="1200"/>
              </a:spcBef>
              <a:spcAft>
                <a:spcPts val="0"/>
              </a:spcAft>
              <a:buNone/>
            </a:pPr>
            <a:r>
              <a:rPr lang="en"/>
              <a:t>Writing assignment posted at 8pm</a:t>
            </a:r>
            <a:endParaRPr/>
          </a:p>
          <a:p>
            <a:pPr indent="0" lvl="0" marL="457200" rtl="0" algn="l">
              <a:spcBef>
                <a:spcPts val="1200"/>
              </a:spcBef>
              <a:spcAft>
                <a:spcPts val="0"/>
              </a:spcAft>
              <a:buNone/>
            </a:pPr>
            <a:r>
              <a:rPr lang="en"/>
              <a:t>Due next week, </a:t>
            </a:r>
            <a:r>
              <a:rPr lang="en"/>
              <a:t>online</a:t>
            </a:r>
            <a:r>
              <a:rPr lang="en"/>
              <a:t> only (follow the writing guidelines please!!)</a:t>
            </a:r>
            <a:endParaRPr/>
          </a:p>
          <a:p>
            <a:pPr indent="0" lvl="0" marL="0" rtl="0" algn="l">
              <a:spcBef>
                <a:spcPts val="1200"/>
              </a:spcBef>
              <a:spcAft>
                <a:spcPts val="120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32"/>
          <p:cNvSpPr txBox="1"/>
          <p:nvPr>
            <p:ph type="title"/>
          </p:nvPr>
        </p:nvSpPr>
        <p:spPr>
          <a:xfrm>
            <a:off x="265500" y="1205825"/>
            <a:ext cx="4045200" cy="1509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180" name="Google Shape;180;p32"/>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sp>
        <p:nvSpPr>
          <p:cNvPr id="181" name="Google Shape;181;p32"/>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p>
            <a:pPr indent="0" lvl="0" marL="0" rtl="0" algn="l">
              <a:spcBef>
                <a:spcPts val="0"/>
              </a:spcBef>
              <a:spcAft>
                <a:spcPts val="1200"/>
              </a:spcAft>
              <a:buNone/>
            </a:pPr>
            <a:r>
              <a:t/>
            </a:r>
            <a:endParaRPr/>
          </a:p>
        </p:txBody>
      </p:sp>
      <p:pic>
        <p:nvPicPr>
          <p:cNvPr id="182" name="Google Shape;182;p32"/>
          <p:cNvPicPr preferRelativeResize="0"/>
          <p:nvPr/>
        </p:nvPicPr>
        <p:blipFill>
          <a:blip r:embed="rId3">
            <a:alphaModFix/>
          </a:blip>
          <a:stretch>
            <a:fillRect/>
          </a:stretch>
        </p:blipFill>
        <p:spPr>
          <a:xfrm>
            <a:off x="1679050" y="0"/>
            <a:ext cx="5143500" cy="51435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33"/>
          <p:cNvSpPr txBox="1"/>
          <p:nvPr>
            <p:ph type="title"/>
          </p:nvPr>
        </p:nvSpPr>
        <p:spPr>
          <a:xfrm>
            <a:off x="265500" y="1205825"/>
            <a:ext cx="4045200" cy="1509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188" name="Google Shape;188;p33"/>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sp>
        <p:nvSpPr>
          <p:cNvPr id="189" name="Google Shape;189;p33"/>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p>
            <a:pPr indent="0" lvl="0" marL="0" rtl="0" algn="l">
              <a:spcBef>
                <a:spcPts val="0"/>
              </a:spcBef>
              <a:spcAft>
                <a:spcPts val="1200"/>
              </a:spcAft>
              <a:buNone/>
            </a:pPr>
            <a:r>
              <a:t/>
            </a:r>
            <a:endParaRPr/>
          </a:p>
        </p:txBody>
      </p:sp>
      <p:pic>
        <p:nvPicPr>
          <p:cNvPr id="190" name="Google Shape;190;p33"/>
          <p:cNvPicPr preferRelativeResize="0"/>
          <p:nvPr/>
        </p:nvPicPr>
        <p:blipFill>
          <a:blip r:embed="rId3">
            <a:alphaModFix/>
          </a:blip>
          <a:stretch>
            <a:fillRect/>
          </a:stretch>
        </p:blipFill>
        <p:spPr>
          <a:xfrm>
            <a:off x="436657" y="0"/>
            <a:ext cx="7734588" cy="5143501"/>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34"/>
          <p:cNvSpPr txBox="1"/>
          <p:nvPr>
            <p:ph type="title"/>
          </p:nvPr>
        </p:nvSpPr>
        <p:spPr>
          <a:xfrm>
            <a:off x="510450" y="2057400"/>
            <a:ext cx="8123100" cy="7788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Teaching for Schema Acquisition</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35"/>
          <p:cNvSpPr txBox="1"/>
          <p:nvPr>
            <p:ph type="title"/>
          </p:nvPr>
        </p:nvSpPr>
        <p:spPr>
          <a:xfrm>
            <a:off x="265500" y="1205825"/>
            <a:ext cx="4045200" cy="15096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t>How can we teach for schema acquisition?</a:t>
            </a:r>
            <a:endParaRPr/>
          </a:p>
        </p:txBody>
      </p:sp>
      <p:sp>
        <p:nvSpPr>
          <p:cNvPr id="201" name="Google Shape;201;p35"/>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sp>
        <p:nvSpPr>
          <p:cNvPr id="202" name="Google Shape;202;p35"/>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Encouraging</a:t>
            </a:r>
            <a:r>
              <a:rPr lang="en"/>
              <a:t> students to make </a:t>
            </a:r>
            <a:r>
              <a:rPr lang="en"/>
              <a:t>connections</a:t>
            </a:r>
            <a:endParaRPr/>
          </a:p>
          <a:p>
            <a:pPr indent="0" lvl="0" marL="457200" rtl="0" algn="l">
              <a:spcBef>
                <a:spcPts val="1200"/>
              </a:spcBef>
              <a:spcAft>
                <a:spcPts val="0"/>
              </a:spcAft>
              <a:buNone/>
            </a:pPr>
            <a:r>
              <a:rPr lang="en"/>
              <a:t>Analogies</a:t>
            </a:r>
            <a:endParaRPr/>
          </a:p>
          <a:p>
            <a:pPr indent="0" lvl="0" marL="457200" rtl="0" algn="l">
              <a:spcBef>
                <a:spcPts val="1200"/>
              </a:spcBef>
              <a:spcAft>
                <a:spcPts val="0"/>
              </a:spcAft>
              <a:buNone/>
            </a:pPr>
            <a:r>
              <a:rPr lang="en"/>
              <a:t>Comparisons</a:t>
            </a:r>
            <a:endParaRPr/>
          </a:p>
          <a:p>
            <a:pPr indent="0" lvl="0" marL="0" rtl="0" algn="l">
              <a:spcBef>
                <a:spcPts val="1200"/>
              </a:spcBef>
              <a:spcAft>
                <a:spcPts val="0"/>
              </a:spcAft>
              <a:buNone/>
            </a:pPr>
            <a:r>
              <a:rPr lang="en"/>
              <a:t>Making content experiential where possible</a:t>
            </a:r>
            <a:endParaRPr/>
          </a:p>
          <a:p>
            <a:pPr indent="0" lvl="0" marL="0" rtl="0" algn="l">
              <a:spcBef>
                <a:spcPts val="1200"/>
              </a:spcBef>
              <a:spcAft>
                <a:spcPts val="1200"/>
              </a:spcAft>
              <a:buNone/>
            </a:pPr>
            <a:r>
              <a:rPr lang="en"/>
              <a:t>Multiple exposures to the material, especially those which allow for contrast</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3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Reading</a:t>
            </a:r>
            <a:endParaRPr/>
          </a:p>
        </p:txBody>
      </p:sp>
      <p:sp>
        <p:nvSpPr>
          <p:cNvPr id="208" name="Google Shape;208;p3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Reading a text is thought to be akin to using directions to access the </a:t>
            </a:r>
            <a:r>
              <a:rPr lang="en"/>
              <a:t>relevant</a:t>
            </a:r>
            <a:r>
              <a:rPr lang="en"/>
              <a:t> schema to construct </a:t>
            </a:r>
            <a:r>
              <a:rPr lang="en"/>
              <a:t>meaning </a:t>
            </a:r>
            <a:endParaRPr/>
          </a:p>
          <a:p>
            <a:pPr indent="0" lvl="0" marL="0" rtl="0" algn="l">
              <a:spcBef>
                <a:spcPts val="1200"/>
              </a:spcBef>
              <a:spcAft>
                <a:spcPts val="0"/>
              </a:spcAft>
              <a:buNone/>
            </a:pPr>
            <a:r>
              <a:rPr lang="en"/>
              <a:t>Accordingly, there are specific types of schemas that are thought to be involved</a:t>
            </a:r>
            <a:endParaRPr/>
          </a:p>
          <a:p>
            <a:pPr indent="0" lvl="0" marL="457200" rtl="0" algn="l">
              <a:spcBef>
                <a:spcPts val="1200"/>
              </a:spcBef>
              <a:spcAft>
                <a:spcPts val="0"/>
              </a:spcAft>
              <a:buNone/>
            </a:pPr>
            <a:r>
              <a:rPr lang="en"/>
              <a:t>Formal schema (knowledge of the ways in which different genres of text are presented)</a:t>
            </a:r>
            <a:endParaRPr/>
          </a:p>
          <a:p>
            <a:pPr indent="0" lvl="0" marL="457200" rtl="0" algn="l">
              <a:spcBef>
                <a:spcPts val="1200"/>
              </a:spcBef>
              <a:spcAft>
                <a:spcPts val="0"/>
              </a:spcAft>
              <a:buNone/>
            </a:pPr>
            <a:r>
              <a:rPr lang="en"/>
              <a:t>Content schema (background knowledge)</a:t>
            </a:r>
            <a:endParaRPr/>
          </a:p>
          <a:p>
            <a:pPr indent="0" lvl="0" marL="457200" rtl="0" algn="l">
              <a:spcBef>
                <a:spcPts val="1200"/>
              </a:spcBef>
              <a:spcAft>
                <a:spcPts val="0"/>
              </a:spcAft>
              <a:buNone/>
            </a:pPr>
            <a:r>
              <a:rPr lang="en"/>
              <a:t>Cultural Schema</a:t>
            </a:r>
            <a:endParaRPr/>
          </a:p>
          <a:p>
            <a:pPr indent="0" lvl="0" marL="457200" rtl="0" algn="l">
              <a:spcBef>
                <a:spcPts val="1200"/>
              </a:spcBef>
              <a:spcAft>
                <a:spcPts val="1200"/>
              </a:spcAft>
              <a:buNone/>
            </a:pPr>
            <a:r>
              <a:rPr lang="en"/>
              <a:t>Linguistic Schema (knowledge of vocabulary and grammar)</a:t>
            </a:r>
            <a:endParaRPr/>
          </a:p>
        </p:txBody>
      </p:sp>
      <p:sp>
        <p:nvSpPr>
          <p:cNvPr id="209" name="Google Shape;209;p36"/>
          <p:cNvSpPr txBox="1"/>
          <p:nvPr/>
        </p:nvSpPr>
        <p:spPr>
          <a:xfrm>
            <a:off x="146400" y="4703625"/>
            <a:ext cx="86859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rgbClr val="222222"/>
                </a:solidFill>
                <a:highlight>
                  <a:srgbClr val="FFFFFF"/>
                </a:highlight>
              </a:rPr>
              <a:t>An, S. (2013). Schema Theory in Reading. </a:t>
            </a:r>
            <a:r>
              <a:rPr i="1" lang="en" sz="1000">
                <a:solidFill>
                  <a:srgbClr val="222222"/>
                </a:solidFill>
                <a:highlight>
                  <a:srgbClr val="FFFFFF"/>
                </a:highlight>
              </a:rPr>
              <a:t>Theory &amp; Practice in Language Studies</a:t>
            </a:r>
            <a:r>
              <a:rPr lang="en" sz="1000">
                <a:solidFill>
                  <a:srgbClr val="222222"/>
                </a:solidFill>
                <a:highlight>
                  <a:srgbClr val="FFFFFF"/>
                </a:highlight>
              </a:rPr>
              <a:t>, </a:t>
            </a:r>
            <a:r>
              <a:rPr i="1" lang="en" sz="1000">
                <a:solidFill>
                  <a:srgbClr val="222222"/>
                </a:solidFill>
                <a:highlight>
                  <a:srgbClr val="FFFFFF"/>
                </a:highlight>
              </a:rPr>
              <a:t>3</a:t>
            </a:r>
            <a:r>
              <a:rPr lang="en" sz="1000">
                <a:solidFill>
                  <a:srgbClr val="222222"/>
                </a:solidFill>
                <a:highlight>
                  <a:srgbClr val="FFFFFF"/>
                </a:highlight>
              </a:rPr>
              <a:t>(1).</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5"/>
          <p:cNvSpPr txBox="1"/>
          <p:nvPr>
            <p:ph type="title"/>
          </p:nvPr>
        </p:nvSpPr>
        <p:spPr>
          <a:xfrm>
            <a:off x="490250" y="526350"/>
            <a:ext cx="5797500" cy="4090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You have 15 seconds to observe the next slide.</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77" name="Google Shape;77;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78" name="Google Shape;78;p16"/>
          <p:cNvPicPr preferRelativeResize="0"/>
          <p:nvPr/>
        </p:nvPicPr>
        <p:blipFill>
          <a:blip r:embed="rId3">
            <a:alphaModFix/>
          </a:blip>
          <a:stretch>
            <a:fillRect/>
          </a:stretch>
        </p:blipFill>
        <p:spPr>
          <a:xfrm>
            <a:off x="1639425" y="321513"/>
            <a:ext cx="5626977" cy="45004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7"/>
          <p:cNvSpPr txBox="1"/>
          <p:nvPr>
            <p:ph type="title"/>
          </p:nvPr>
        </p:nvSpPr>
        <p:spPr>
          <a:xfrm>
            <a:off x="510450" y="2057400"/>
            <a:ext cx="8123100" cy="7788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Knowledge Structures Overview</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do we mean by “knowledge structure”?</a:t>
            </a:r>
            <a:endParaRPr/>
          </a:p>
        </p:txBody>
      </p:sp>
      <p:sp>
        <p:nvSpPr>
          <p:cNvPr id="89" name="Google Shape;89;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 general knowledge structure that organizes past knowledge in such a way that it helps with the understanding of future events/encounters</a:t>
            </a:r>
            <a:endParaRPr/>
          </a:p>
          <a:p>
            <a:pPr indent="0" lvl="0" marL="0" rtl="0" algn="l">
              <a:spcBef>
                <a:spcPts val="1200"/>
              </a:spcBef>
              <a:spcAft>
                <a:spcPts val="120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9">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89">
                                            <p:txEl>
                                              <p:pRg end="1" st="1"/>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How is knowledge organized?</a:t>
            </a:r>
            <a:endParaRPr/>
          </a:p>
        </p:txBody>
      </p:sp>
      <p:sp>
        <p:nvSpPr>
          <p:cNvPr id="95" name="Google Shape;95;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solidFill>
                  <a:srgbClr val="1F1F1F"/>
                </a:solidFill>
              </a:rPr>
              <a:t>Seems to be somewhat </a:t>
            </a:r>
            <a:r>
              <a:rPr lang="en">
                <a:solidFill>
                  <a:srgbClr val="1F1F1F"/>
                </a:solidFill>
              </a:rPr>
              <a:t>hierarchical.</a:t>
            </a:r>
            <a:endParaRPr>
              <a:solidFill>
                <a:srgbClr val="1F1F1F"/>
              </a:solidFill>
            </a:endParaRPr>
          </a:p>
          <a:p>
            <a:pPr indent="0" lvl="0" marL="457200" rtl="0" algn="l">
              <a:spcBef>
                <a:spcPts val="1200"/>
              </a:spcBef>
              <a:spcAft>
                <a:spcPts val="0"/>
              </a:spcAft>
              <a:buNone/>
            </a:pPr>
            <a:r>
              <a:rPr lang="en">
                <a:solidFill>
                  <a:srgbClr val="1F1F1F"/>
                </a:solidFill>
              </a:rPr>
              <a:t>C</a:t>
            </a:r>
            <a:r>
              <a:rPr lang="en">
                <a:solidFill>
                  <a:srgbClr val="1F1F1F"/>
                </a:solidFill>
              </a:rPr>
              <a:t>onceptual knowledge (semantic memory/general facts and beliefs about the world and the self) </a:t>
            </a:r>
            <a:endParaRPr>
              <a:solidFill>
                <a:srgbClr val="1F1F1F"/>
              </a:solidFill>
            </a:endParaRPr>
          </a:p>
          <a:p>
            <a:pPr indent="0" lvl="0" marL="914400" rtl="0" algn="l">
              <a:spcBef>
                <a:spcPts val="1200"/>
              </a:spcBef>
              <a:spcAft>
                <a:spcPts val="0"/>
              </a:spcAft>
              <a:buNone/>
            </a:pPr>
            <a:r>
              <a:rPr lang="en">
                <a:solidFill>
                  <a:srgbClr val="1F1F1F"/>
                </a:solidFill>
              </a:rPr>
              <a:t>Information about general life events (e.g. grocery shopping every week)</a:t>
            </a:r>
            <a:endParaRPr>
              <a:solidFill>
                <a:srgbClr val="1F1F1F"/>
              </a:solidFill>
            </a:endParaRPr>
          </a:p>
          <a:p>
            <a:pPr indent="0" lvl="0" marL="1371600" rtl="0" algn="l">
              <a:spcBef>
                <a:spcPts val="1200"/>
              </a:spcBef>
              <a:spcAft>
                <a:spcPts val="0"/>
              </a:spcAft>
              <a:buNone/>
            </a:pPr>
            <a:r>
              <a:rPr lang="en">
                <a:solidFill>
                  <a:srgbClr val="1F1F1F"/>
                </a:solidFill>
              </a:rPr>
              <a:t>Specific episodic memories (e.g. taking your first exam in university; </a:t>
            </a:r>
            <a:r>
              <a:rPr lang="en">
                <a:solidFill>
                  <a:srgbClr val="0272B1"/>
                </a:solidFill>
                <a:uFill>
                  <a:noFill/>
                </a:uFill>
                <a:hlinkClick r:id="rId3">
                  <a:extLst>
                    <a:ext uri="{A12FA001-AC4F-418D-AE19-62706E023703}">
                      <ahyp:hlinkClr val="tx"/>
                    </a:ext>
                  </a:extLst>
                </a:hlinkClick>
              </a:rPr>
              <a:t>Barsalou, 1988</a:t>
            </a:r>
            <a:r>
              <a:rPr lang="en">
                <a:solidFill>
                  <a:srgbClr val="1F1F1F"/>
                </a:solidFill>
              </a:rPr>
              <a:t>, </a:t>
            </a:r>
            <a:r>
              <a:rPr lang="en">
                <a:solidFill>
                  <a:srgbClr val="0272B1"/>
                </a:solidFill>
                <a:uFill>
                  <a:noFill/>
                </a:uFill>
                <a:hlinkClick r:id="rId4">
                  <a:extLst>
                    <a:ext uri="{A12FA001-AC4F-418D-AE19-62706E023703}">
                      <ahyp:hlinkClr val="tx"/>
                    </a:ext>
                  </a:extLst>
                </a:hlinkClick>
              </a:rPr>
              <a:t>Conway, 2005</a:t>
            </a:r>
            <a:r>
              <a:rPr lang="en">
                <a:solidFill>
                  <a:srgbClr val="1F1F1F"/>
                </a:solidFill>
              </a:rPr>
              <a:t>). </a:t>
            </a:r>
            <a:endParaRPr>
              <a:solidFill>
                <a:srgbClr val="1F1F1F"/>
              </a:solidFill>
            </a:endParaRPr>
          </a:p>
          <a:p>
            <a:pPr indent="0" lvl="0" marL="0" rtl="0" algn="l">
              <a:spcBef>
                <a:spcPts val="1200"/>
              </a:spcBef>
              <a:spcAft>
                <a:spcPts val="1200"/>
              </a:spcAft>
              <a:buNone/>
            </a:pPr>
            <a:r>
              <a:rPr lang="en">
                <a:solidFill>
                  <a:srgbClr val="1F1F1F"/>
                </a:solidFill>
              </a:rPr>
              <a:t>“Successfully retrieving a specific episodic memory requires interdependency between these forms of knowledge or memory, such that activating one of these higher levels of memory, can lead to the activation of related information at a lower level”</a:t>
            </a:r>
            <a:endParaRPr/>
          </a:p>
        </p:txBody>
      </p:sp>
      <p:sp>
        <p:nvSpPr>
          <p:cNvPr id="96" name="Google Shape;96;p19"/>
          <p:cNvSpPr txBox="1"/>
          <p:nvPr/>
        </p:nvSpPr>
        <p:spPr>
          <a:xfrm>
            <a:off x="187050" y="4568875"/>
            <a:ext cx="87699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rgbClr val="222222"/>
                </a:solidFill>
                <a:highlight>
                  <a:srgbClr val="FFFFFF"/>
                </a:highlight>
              </a:rPr>
              <a:t>Sheldon, S., Peters, S., &amp; Renoult, L. (2020). Altering access to autobiographical episodes with prior semantic knowledge. </a:t>
            </a:r>
            <a:r>
              <a:rPr i="1" lang="en" sz="1000">
                <a:solidFill>
                  <a:srgbClr val="222222"/>
                </a:solidFill>
                <a:highlight>
                  <a:srgbClr val="FFFFFF"/>
                </a:highlight>
              </a:rPr>
              <a:t>Consciousness and Cognition</a:t>
            </a:r>
            <a:r>
              <a:rPr lang="en" sz="1000">
                <a:solidFill>
                  <a:srgbClr val="222222"/>
                </a:solidFill>
                <a:highlight>
                  <a:srgbClr val="FFFFFF"/>
                </a:highlight>
              </a:rPr>
              <a:t>, </a:t>
            </a:r>
            <a:r>
              <a:rPr i="1" lang="en" sz="1000">
                <a:solidFill>
                  <a:srgbClr val="222222"/>
                </a:solidFill>
                <a:highlight>
                  <a:srgbClr val="FFFFFF"/>
                </a:highlight>
              </a:rPr>
              <a:t>86</a:t>
            </a:r>
            <a:r>
              <a:rPr lang="en" sz="1000">
                <a:solidFill>
                  <a:srgbClr val="222222"/>
                </a:solidFill>
                <a:highlight>
                  <a:srgbClr val="FFFFFF"/>
                </a:highlight>
              </a:rPr>
              <a:t>, 103039.</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5">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5">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5">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5">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5">
                                            <p:txEl>
                                              <p:pRg end="4" st="4"/>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20"/>
          <p:cNvSpPr txBox="1"/>
          <p:nvPr>
            <p:ph type="title"/>
          </p:nvPr>
        </p:nvSpPr>
        <p:spPr>
          <a:xfrm>
            <a:off x="265500" y="1205825"/>
            <a:ext cx="4045200" cy="15096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t>9/11 and Flashbulb Memories</a:t>
            </a:r>
            <a:endParaRPr/>
          </a:p>
        </p:txBody>
      </p:sp>
      <p:sp>
        <p:nvSpPr>
          <p:cNvPr id="102" name="Google Shape;102;p20"/>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p>
            <a:pPr indent="-257175" lvl="0" marL="342900" marR="107950" rtl="0" algn="l">
              <a:spcBef>
                <a:spcPts val="0"/>
              </a:spcBef>
              <a:spcAft>
                <a:spcPts val="0"/>
              </a:spcAft>
              <a:buNone/>
            </a:pPr>
            <a:r>
              <a:rPr lang="en" sz="1100">
                <a:solidFill>
                  <a:srgbClr val="000000"/>
                </a:solidFill>
                <a:latin typeface="Garamond"/>
                <a:ea typeface="Garamond"/>
                <a:cs typeface="Garamond"/>
                <a:sym typeface="Garamond"/>
              </a:rPr>
              <a:t>K. Pezdek (2003) Event memory and autobiographical memory for the events of September 11, 2001. </a:t>
            </a:r>
            <a:r>
              <a:rPr i="1" lang="en" sz="1100">
                <a:solidFill>
                  <a:srgbClr val="000000"/>
                </a:solidFill>
                <a:latin typeface="Garamond"/>
                <a:ea typeface="Garamond"/>
                <a:cs typeface="Garamond"/>
                <a:sym typeface="Garamond"/>
              </a:rPr>
              <a:t>Applied Cognitive Psychology</a:t>
            </a:r>
            <a:r>
              <a:rPr lang="en" sz="1100">
                <a:solidFill>
                  <a:srgbClr val="000000"/>
                </a:solidFill>
                <a:latin typeface="Garamond"/>
                <a:ea typeface="Garamond"/>
                <a:cs typeface="Garamond"/>
                <a:sym typeface="Garamond"/>
              </a:rPr>
              <a:t>, </a:t>
            </a:r>
            <a:r>
              <a:rPr b="1" lang="en" sz="1100">
                <a:solidFill>
                  <a:srgbClr val="000000"/>
                </a:solidFill>
                <a:latin typeface="Garamond"/>
                <a:ea typeface="Garamond"/>
                <a:cs typeface="Garamond"/>
                <a:sym typeface="Garamond"/>
              </a:rPr>
              <a:t>17</a:t>
            </a:r>
            <a:r>
              <a:rPr lang="en" sz="1100">
                <a:solidFill>
                  <a:srgbClr val="000000"/>
                </a:solidFill>
                <a:latin typeface="Garamond"/>
                <a:ea typeface="Garamond"/>
                <a:cs typeface="Garamond"/>
                <a:sym typeface="Garamond"/>
              </a:rPr>
              <a:t>, 1033-1045. </a:t>
            </a:r>
            <a:endParaRPr sz="1100">
              <a:solidFill>
                <a:srgbClr val="000000"/>
              </a:solidFill>
              <a:latin typeface="Garamond"/>
              <a:ea typeface="Garamond"/>
              <a:cs typeface="Garamond"/>
              <a:sym typeface="Garamond"/>
            </a:endParaRPr>
          </a:p>
          <a:p>
            <a:pPr indent="0" lvl="0" marL="0" rtl="0" algn="ctr">
              <a:spcBef>
                <a:spcPts val="1000"/>
              </a:spcBef>
              <a:spcAft>
                <a:spcPts val="0"/>
              </a:spcAft>
              <a:buNone/>
            </a:pPr>
            <a:r>
              <a:t/>
            </a:r>
            <a:endParaRPr/>
          </a:p>
        </p:txBody>
      </p:sp>
      <p:sp>
        <p:nvSpPr>
          <p:cNvPr id="103" name="Google Shape;103;p20"/>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What is a flashbulb memory and how is it proposed to relate to stress?</a:t>
            </a:r>
            <a:endParaRPr/>
          </a:p>
          <a:p>
            <a:pPr indent="0" lvl="0" marL="0" rtl="0" algn="l">
              <a:spcBef>
                <a:spcPts val="1200"/>
              </a:spcBef>
              <a:spcAft>
                <a:spcPts val="0"/>
              </a:spcAft>
              <a:buNone/>
            </a:pPr>
            <a:r>
              <a:rPr lang="en"/>
              <a:t>What is the main argument the researchers make here?</a:t>
            </a:r>
            <a:endParaRPr/>
          </a:p>
          <a:p>
            <a:pPr indent="0" lvl="0" marL="0" rtl="0" algn="l">
              <a:spcBef>
                <a:spcPts val="1200"/>
              </a:spcBef>
              <a:spcAft>
                <a:spcPts val="0"/>
              </a:spcAft>
              <a:buNone/>
            </a:pPr>
            <a:r>
              <a:rPr lang="en"/>
              <a:t>Methods? Results?</a:t>
            </a:r>
            <a:endParaRPr/>
          </a:p>
          <a:p>
            <a:pPr indent="0" lvl="0" marL="0" rtl="0" algn="l">
              <a:spcBef>
                <a:spcPts val="1200"/>
              </a:spcBef>
              <a:spcAft>
                <a:spcPts val="0"/>
              </a:spcAft>
              <a:buNone/>
            </a:pPr>
            <a:r>
              <a:rPr lang="en"/>
              <a:t>How do the results shift </a:t>
            </a:r>
            <a:r>
              <a:rPr lang="en"/>
              <a:t>theory</a:t>
            </a:r>
            <a:r>
              <a:rPr lang="en"/>
              <a:t> of the narrative hypothesis?</a:t>
            </a:r>
            <a:endParaRPr/>
          </a:p>
          <a:p>
            <a:pPr indent="0" lvl="0" marL="0" rtl="0" algn="l">
              <a:spcBef>
                <a:spcPts val="1200"/>
              </a:spcBef>
              <a:spcAft>
                <a:spcPts val="1200"/>
              </a:spcAft>
              <a:buNone/>
            </a:pPr>
            <a:r>
              <a:rPr lang="en"/>
              <a:t>What are the limitations?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Emotion in Knowledge Structure</a:t>
            </a:r>
            <a:endParaRPr/>
          </a:p>
        </p:txBody>
      </p:sp>
      <p:sp>
        <p:nvSpPr>
          <p:cNvPr id="109" name="Google Shape;109;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What did the Pezdek article article propose about emotion and memory?</a:t>
            </a:r>
            <a:endParaRPr/>
          </a:p>
          <a:p>
            <a:pPr indent="0" lvl="0" marL="0" rtl="0" algn="l">
              <a:spcBef>
                <a:spcPts val="1200"/>
              </a:spcBef>
              <a:spcAft>
                <a:spcPts val="0"/>
              </a:spcAft>
              <a:buNone/>
            </a:pPr>
            <a:r>
              <a:rPr lang="en"/>
              <a:t>How does </a:t>
            </a:r>
            <a:r>
              <a:rPr lang="en"/>
              <a:t>retrieval</a:t>
            </a:r>
            <a:r>
              <a:rPr lang="en"/>
              <a:t> for emotional memory affect us, broadly speaking?</a:t>
            </a:r>
            <a:endParaRPr/>
          </a:p>
          <a:p>
            <a:pPr indent="0" lvl="0" marL="0" rtl="0" algn="l">
              <a:spcBef>
                <a:spcPts val="1200"/>
              </a:spcBef>
              <a:spcAft>
                <a:spcPts val="0"/>
              </a:spcAft>
              <a:buNone/>
            </a:pPr>
            <a:r>
              <a:rPr lang="en"/>
              <a:t>How does emotional valence affect retrieval?</a:t>
            </a:r>
            <a:endParaRPr/>
          </a:p>
          <a:p>
            <a:pPr indent="0" lvl="0" marL="0" rtl="0" algn="l">
              <a:spcBef>
                <a:spcPts val="1200"/>
              </a:spcBef>
              <a:spcAft>
                <a:spcPts val="0"/>
              </a:spcAft>
              <a:buNone/>
            </a:pPr>
            <a:r>
              <a:rPr lang="en"/>
              <a:t>Define recapitulation. How does it relate to retrieval for negative emotional memories?</a:t>
            </a:r>
            <a:endParaRPr/>
          </a:p>
          <a:p>
            <a:pPr indent="0" lvl="0" marL="0" rtl="0" algn="l">
              <a:spcBef>
                <a:spcPts val="1200"/>
              </a:spcBef>
              <a:spcAft>
                <a:spcPts val="0"/>
              </a:spcAft>
              <a:buNone/>
            </a:pPr>
            <a:r>
              <a:rPr lang="en"/>
              <a:t>What are the functions of emotional memories?</a:t>
            </a:r>
            <a:endParaRPr/>
          </a:p>
          <a:p>
            <a:pPr indent="0" lvl="0" marL="0" rtl="0" algn="l">
              <a:spcBef>
                <a:spcPts val="1200"/>
              </a:spcBef>
              <a:spcAft>
                <a:spcPts val="1200"/>
              </a:spcAft>
              <a:buNone/>
            </a:pPr>
            <a:r>
              <a:rPr lang="en"/>
              <a:t>What is memory malleability and why might it be important?</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